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96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99" r:id="rId31"/>
    <p:sldId id="300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Насекомые</c:v>
                </c:pt>
                <c:pt idx="1">
                  <c:v>Птицы</c:v>
                </c:pt>
                <c:pt idx="2">
                  <c:v>Звери</c:v>
                </c:pt>
                <c:pt idx="3">
                  <c:v>Рыбы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10</c:v>
                </c:pt>
                <c:pt idx="2">
                  <c:v>5</c:v>
                </c:pt>
                <c:pt idx="3">
                  <c:v>10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8A64C2-63D6-4518-BEBC-8156B7B2BA54}" type="presOf" srcId="{D831D0E8-FC2F-417C-8A50-B7132907CF42}" destId="{7639CDC6-C8AB-48DF-84F2-A06C8023F0E7}" srcOrd="0" destOrd="0" presId="urn:microsoft.com/office/officeart/2005/8/layout/venn3"/>
    <dgm:cxn modelId="{FEA93237-7A62-4F59-B401-3130825E2DA1}" type="presOf" srcId="{66612BEF-459C-4E4F-BD0C-352D325DEF40}" destId="{446CA65D-CB69-46F3-B3D9-11BB3C3F4571}" srcOrd="0" destOrd="0" presId="urn:microsoft.com/office/officeart/2005/8/layout/venn3"/>
    <dgm:cxn modelId="{E1A314CA-7200-4A3F-A113-634B6D977E4D}" type="presOf" srcId="{EF3DA76C-D868-4446-A08E-A80CAB3A147C}" destId="{71C6594F-E037-4259-BCD1-AAD3B842C68C}" srcOrd="0" destOrd="0" presId="urn:microsoft.com/office/officeart/2005/8/layout/venn3"/>
    <dgm:cxn modelId="{4B06DBF2-2611-4C5B-A9DA-B012FA5CC370}" type="presOf" srcId="{8FDD254B-A7A3-4B97-9FBB-6289B1A1C2D8}" destId="{F714F26A-66E6-47A5-BA72-4D05BE71D5ED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3CCF9056-1251-4D26-BC2C-D1C7B7214974}" type="presOf" srcId="{9E53B189-0707-4064-9012-2711E3FFAF51}" destId="{5E98A81F-6172-48FF-A315-DC20E1D6D860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B115F9A0-5C1D-4B8E-A01A-5A18B0588AE0}" type="presParOf" srcId="{446CA65D-CB69-46F3-B3D9-11BB3C3F4571}" destId="{5E98A81F-6172-48FF-A315-DC20E1D6D860}" srcOrd="0" destOrd="0" presId="urn:microsoft.com/office/officeart/2005/8/layout/venn3"/>
    <dgm:cxn modelId="{982D8408-89F1-42B6-99C3-E1170DBB2DA2}" type="presParOf" srcId="{446CA65D-CB69-46F3-B3D9-11BB3C3F4571}" destId="{233A0F06-B176-4222-B794-F8A2ACEF7896}" srcOrd="1" destOrd="0" presId="urn:microsoft.com/office/officeart/2005/8/layout/venn3"/>
    <dgm:cxn modelId="{9365AED4-B402-48F9-87AE-D9AA212EC1D9}" type="presParOf" srcId="{446CA65D-CB69-46F3-B3D9-11BB3C3F4571}" destId="{F714F26A-66E6-47A5-BA72-4D05BE71D5ED}" srcOrd="2" destOrd="0" presId="urn:microsoft.com/office/officeart/2005/8/layout/venn3"/>
    <dgm:cxn modelId="{E8DAF87B-A791-47D8-81C3-B1E37FE47A3F}" type="presParOf" srcId="{446CA65D-CB69-46F3-B3D9-11BB3C3F4571}" destId="{C1BB16E1-7DA5-48EB-B3D7-8BC424EC9F8B}" srcOrd="3" destOrd="0" presId="urn:microsoft.com/office/officeart/2005/8/layout/venn3"/>
    <dgm:cxn modelId="{C45BA70F-4FB6-4A97-B364-EDE33FA43928}" type="presParOf" srcId="{446CA65D-CB69-46F3-B3D9-11BB3C3F4571}" destId="{71C6594F-E037-4259-BCD1-AAD3B842C68C}" srcOrd="4" destOrd="0" presId="urn:microsoft.com/office/officeart/2005/8/layout/venn3"/>
    <dgm:cxn modelId="{B9DC3D38-DBD9-47ED-96BF-4405CFBFECFB}" type="presParOf" srcId="{446CA65D-CB69-46F3-B3D9-11BB3C3F4571}" destId="{DEE0814D-27E9-4EA5-92C4-69241B91B41B}" srcOrd="5" destOrd="0" presId="urn:microsoft.com/office/officeart/2005/8/layout/venn3"/>
    <dgm:cxn modelId="{F928A2D9-675B-4EAB-8D25-E1ED4F34A0D6}" type="presParOf" srcId="{446CA65D-CB69-46F3-B3D9-11BB3C3F4571}" destId="{7639CDC6-C8AB-48DF-84F2-A06C8023F0E7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00F5A0-6CEA-404D-8183-339EF111DDC9}" type="presOf" srcId="{EAE1088C-D00C-4178-B118-09F4A6B86C1F}" destId="{F0D1C6A0-6AE3-4478-BCA0-1963AF8130D5}" srcOrd="0" destOrd="0" presId="urn:microsoft.com/office/officeart/2005/8/layout/venn3"/>
    <dgm:cxn modelId="{92734681-716B-47A0-A1B2-E47CED1EE325}" type="presOf" srcId="{3C3D1718-21F3-40E3-8073-40B31DB53FAD}" destId="{F9C5F6B0-4D31-493A-9460-1EC566C3BB84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232AC953-9774-4EC1-B17D-FE417D53ECCD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69188AA5-FA70-4C17-A3AA-B77FFD88E4DC}" type="presOf" srcId="{CD68ACB4-957B-40B2-9AB7-BA3A4F59C6F2}" destId="{6EF1AF08-9334-480F-9092-2F9E329DD69C}" srcOrd="0" destOrd="0" presId="urn:microsoft.com/office/officeart/2005/8/layout/venn3"/>
    <dgm:cxn modelId="{DC73B9AE-E296-4C00-9272-FE8AEC0D6313}" type="presOf" srcId="{9B28D258-7D84-4D3E-A4D6-4DC2CAD20B9A}" destId="{218F0263-153A-4B8C-B3FB-8AB83B00CF86}" srcOrd="0" destOrd="0" presId="urn:microsoft.com/office/officeart/2005/8/layout/venn3"/>
    <dgm:cxn modelId="{550096A9-3E9F-414B-8F04-BBC1CAE284E9}" type="presParOf" srcId="{F0D1C6A0-6AE3-4478-BCA0-1963AF8130D5}" destId="{F9C5F6B0-4D31-493A-9460-1EC566C3BB84}" srcOrd="0" destOrd="0" presId="urn:microsoft.com/office/officeart/2005/8/layout/venn3"/>
    <dgm:cxn modelId="{7BBC5930-DDBB-4E9F-BEFD-6F5232CC22B6}" type="presParOf" srcId="{F0D1C6A0-6AE3-4478-BCA0-1963AF8130D5}" destId="{B842DF3E-E78D-462F-A5CC-E16C67B01821}" srcOrd="1" destOrd="0" presId="urn:microsoft.com/office/officeart/2005/8/layout/venn3"/>
    <dgm:cxn modelId="{7F2CC00D-DBA4-4754-B8B0-FCE960FF1DAF}" type="presParOf" srcId="{F0D1C6A0-6AE3-4478-BCA0-1963AF8130D5}" destId="{6EF1AF08-9334-480F-9092-2F9E329DD69C}" srcOrd="2" destOrd="0" presId="urn:microsoft.com/office/officeart/2005/8/layout/venn3"/>
    <dgm:cxn modelId="{10216F39-9282-4A68-A55D-6FB437BA1D1E}" type="presParOf" srcId="{F0D1C6A0-6AE3-4478-BCA0-1963AF8130D5}" destId="{B4C4B1EE-0694-4A8B-ADE2-6079FF95B405}" srcOrd="3" destOrd="0" presId="urn:microsoft.com/office/officeart/2005/8/layout/venn3"/>
    <dgm:cxn modelId="{01E7E1E6-3F57-4E2A-A495-23661CE9A966}" type="presParOf" srcId="{F0D1C6A0-6AE3-4478-BCA0-1963AF8130D5}" destId="{6FC185DC-2AFF-4C48-ABA6-A267AA6D91B6}" srcOrd="4" destOrd="0" presId="urn:microsoft.com/office/officeart/2005/8/layout/venn3"/>
    <dgm:cxn modelId="{0FF7DAD0-9C90-4DCD-8A6E-BC4419ED4B46}" type="presParOf" srcId="{F0D1C6A0-6AE3-4478-BCA0-1963AF8130D5}" destId="{8F737D8B-7FC9-4805-BF3E-0815E46E311C}" srcOrd="5" destOrd="0" presId="urn:microsoft.com/office/officeart/2005/8/layout/venn3"/>
    <dgm:cxn modelId="{E3DA510C-2352-43EF-BF3E-FB676E487AA2}" type="presParOf" srcId="{F0D1C6A0-6AE3-4478-BCA0-1963AF8130D5}" destId="{218F0263-153A-4B8C-B3FB-8AB83B00CF86}" srcOrd="6" destOrd="0" presId="urn:microsoft.com/office/officeart/2005/8/layout/venn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2;&#1091;&#1079;&#1085;&#1077;&#1095;&#1080;&#1082;.wav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2;&#1086;&#1084;&#1072;&#1088;.wav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4;&#1091;&#1093;&#1072;.wav" TargetMode="Externa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s.vitebsk.by/data/media/12/kuznechik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47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0.gif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НАСЕКОМЫЕ</a:t>
            </a:r>
            <a:endParaRPr lang="ru-RU" sz="8800" b="1" spc="600" dirty="0">
              <a:ln w="3810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C:\Users\1\Pictures\КАРТИНКИ\АНИМИРОВАННЫЕ КАРТИНКИ\1 (90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142984"/>
            <a:ext cx="2709879" cy="234243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8 из 278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8206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муравей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13 из 67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кузнечик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кузнечик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16 из 732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пчела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пчела.wav">
            <a:hlinkClick r:id="" action="ppaction://media"/>
          </p:cNvPr>
          <p:cNvPicPr>
            <a:picLocks noRot="1" noChangeAspect="1"/>
          </p:cNvPicPr>
          <p:nvPr>
            <a:wavAudioFile r:embed="rId1" name="пчела.wav"/>
          </p:nvPr>
        </p:nvPicPr>
        <p:blipFill>
          <a:blip r:embed="rId4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18 из 67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743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шмель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19 из 1108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886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24 из 222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029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комар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комар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211 из 325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муха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мух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4 из 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58291" y="-1158290"/>
            <a:ext cx="6858001" cy="9174583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286512" y="5715016"/>
            <a:ext cx="271464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клоп - солдатик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357686" y="857232"/>
            <a:ext cx="4572032" cy="2214578"/>
          </a:xfrm>
          <a:prstGeom prst="cloudCallout">
            <a:avLst>
              <a:gd name="adj1" fmla="val 19310"/>
              <a:gd name="adj2" fmla="val 21040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передвигаются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насекомые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обитают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pic>
        <p:nvPicPr>
          <p:cNvPr id="9218" name="Picture 2" descr="Картинка 29 из 264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642918"/>
            <a:ext cx="4670117" cy="6215082"/>
          </a:xfrm>
          <a:prstGeom prst="rect">
            <a:avLst/>
          </a:prstGeom>
          <a:noFill/>
        </p:spPr>
      </p:pic>
      <p:pic>
        <p:nvPicPr>
          <p:cNvPr id="9" name="Picture 4" descr="Картинка 56 из 749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29190" y="3714752"/>
            <a:ext cx="1143008" cy="1211588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а 114 из 608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02690" y="3500438"/>
            <a:ext cx="3141309" cy="2357454"/>
          </a:xfrm>
          <a:prstGeom prst="rect">
            <a:avLst/>
          </a:prstGeom>
          <a:noFill/>
        </p:spPr>
      </p:pic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0"/>
            <a:ext cx="8572560" cy="5214950"/>
          </a:xfrm>
          <a:prstGeom prst="cloudCallout">
            <a:avLst>
              <a:gd name="adj1" fmla="val -23278"/>
              <a:gd name="adj2" fmla="val 909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Многие насекомые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летают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для этого у них есть крылья.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(Стрекоза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может развивать скорость 40 км/ч.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даже летающие муравьи. (самцы после полёта погибают, а самки у себя обрывают крылья, и возвращаются в гнездо)</a:t>
            </a:r>
          </a:p>
          <a:p>
            <a:pPr algn="just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Многие  насекомые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ходят, прыгают,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ползают. </a:t>
            </a:r>
          </a:p>
          <a:p>
            <a:pPr algn="just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Кузнечик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может прыгнуть на расстояние, в 20 раз превышающее длину его тела.  А если он выпустит крылья, то улетит ещё дальше.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Картинка 125 из 161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6248" y="4429108"/>
            <a:ext cx="2671781" cy="2428892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4 из 3230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56"/>
            <a:ext cx="5072066" cy="614364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000628" y="714356"/>
            <a:ext cx="4000528" cy="3643338"/>
          </a:xfrm>
          <a:prstGeom prst="cloudCallout">
            <a:avLst>
              <a:gd name="adj1" fmla="val 16587"/>
              <a:gd name="adj2" fmla="val 6229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Однажды мне сказали, что я — насекомое.                             Кто такие насекомые?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а 114 из 608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02690" y="3500438"/>
            <a:ext cx="3141309" cy="2357454"/>
          </a:xfrm>
          <a:prstGeom prst="rect">
            <a:avLst/>
          </a:prstGeom>
          <a:noFill/>
        </p:spPr>
      </p:pic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0"/>
            <a:ext cx="8572560" cy="4357718"/>
          </a:xfrm>
          <a:prstGeom prst="cloudCallout">
            <a:avLst>
              <a:gd name="adj1" fmla="val -23278"/>
              <a:gd name="adj2" fmla="val 9099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некоторых жизнь связана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водой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(водомерка, жук - плавунец).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некоторых жизнь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связана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землёй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(медведка, жужелица).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Картинка 125 из 161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868" y="4214818"/>
            <a:ext cx="2671781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357686" y="857232"/>
            <a:ext cx="4572032" cy="1500198"/>
          </a:xfrm>
          <a:prstGeom prst="cloudCallout">
            <a:avLst>
              <a:gd name="adj1" fmla="val 16415"/>
              <a:gd name="adj2" fmla="val 19436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питаются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насекомые?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pic>
        <p:nvPicPr>
          <p:cNvPr id="8" name="Picture 2" descr="Картинка 29 из 264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642918"/>
            <a:ext cx="4670117" cy="6215082"/>
          </a:xfrm>
          <a:prstGeom prst="rect">
            <a:avLst/>
          </a:prstGeom>
          <a:noFill/>
        </p:spPr>
      </p:pic>
      <p:pic>
        <p:nvPicPr>
          <p:cNvPr id="12" name="Picture 4" descr="Картинка 56 из 749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29190" y="3714752"/>
            <a:ext cx="1143008" cy="1211588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8286808" cy="4429156"/>
          </a:xfrm>
          <a:prstGeom prst="cloudCallout">
            <a:avLst>
              <a:gd name="adj1" fmla="val -20849"/>
              <a:gd name="adj2" fmla="val 1769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 насекомые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питаются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по-разному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едят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растения (РАСТИТЕЛЬНОЯДНЫЕ),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другие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мельчайшую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живность (ХИЩНЫЕ),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третьи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и то, 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другое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(ВСЕЯДНЫЕ).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Некоторые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питаются кровью.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8" name="Picture 4" descr="Картинка 246 из 264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5038">
            <a:off x="5392930" y="4592667"/>
            <a:ext cx="1756383" cy="2456479"/>
          </a:xfrm>
          <a:prstGeom prst="rect">
            <a:avLst/>
          </a:prstGeom>
          <a:noFill/>
        </p:spPr>
      </p:pic>
      <p:pic>
        <p:nvPicPr>
          <p:cNvPr id="6150" name="Picture 6" descr="Картинка 252 из 2640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03281">
            <a:off x="5913941" y="2357454"/>
            <a:ext cx="3159529" cy="236964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642918"/>
            <a:ext cx="5500726" cy="1857388"/>
          </a:xfrm>
          <a:prstGeom prst="cloudCallout">
            <a:avLst>
              <a:gd name="adj1" fmla="val -5542"/>
              <a:gd name="adj2" fmla="val 18018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Челюсти кузнечика, которыми он откусывает кусочки травы, действуют, как кусачки.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6" name="Picture 2" descr="Картинка 31 из 398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3143240" y="2415879"/>
            <a:ext cx="6000760" cy="4442121"/>
          </a:xfrm>
          <a:prstGeom prst="rect">
            <a:avLst/>
          </a:prstGeom>
          <a:noFill/>
        </p:spPr>
      </p:pic>
      <p:pic>
        <p:nvPicPr>
          <p:cNvPr id="9" name="Picture 4" descr="Картинка 114 из 608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57818" y="642918"/>
            <a:ext cx="3786182" cy="27860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429256" y="3071810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5572164" cy="1785950"/>
          </a:xfrm>
          <a:prstGeom prst="cloudCallout">
            <a:avLst>
              <a:gd name="adj1" fmla="val -8013"/>
              <a:gd name="adj2" fmla="val 20075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Самка комара хоботком, словно шприцем, протыкает кожу и высасывает кровь.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8" name="Picture 4" descr="Картинка 143 из 92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357562"/>
            <a:ext cx="5608737" cy="3235975"/>
          </a:xfrm>
          <a:prstGeom prst="rect">
            <a:avLst/>
          </a:prstGeom>
          <a:noFill/>
        </p:spPr>
      </p:pic>
      <p:pic>
        <p:nvPicPr>
          <p:cNvPr id="49156" name="Picture 4" descr="Картинка 98 из 2178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214422"/>
            <a:ext cx="2928958" cy="193111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5429288" cy="1428760"/>
          </a:xfrm>
          <a:prstGeom prst="cloudCallout">
            <a:avLst>
              <a:gd name="adj1" fmla="val -5174"/>
              <a:gd name="adj2" fmla="val 2535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Ротовые  органы мухи впитывают жидкость, как губка собирает воду.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10" name="Picture 6" descr="Картинка 1 из 2406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39" y="3239710"/>
            <a:ext cx="5572165" cy="3618290"/>
          </a:xfrm>
          <a:prstGeom prst="rect">
            <a:avLst/>
          </a:prstGeom>
          <a:noFill/>
        </p:spPr>
      </p:pic>
      <p:pic>
        <p:nvPicPr>
          <p:cNvPr id="48130" name="Picture 2" descr="Картинка 3 из 3114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928670"/>
            <a:ext cx="3428992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215338" y="3071810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104 из 6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643314"/>
            <a:ext cx="4613109" cy="344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3714744" y="571480"/>
            <a:ext cx="5214974" cy="3214710"/>
          </a:xfrm>
          <a:prstGeom prst="cloudCallout">
            <a:avLst>
              <a:gd name="adj1" fmla="val 20099"/>
              <a:gd name="adj2" fmla="val 10454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СПОСОБЫ ЗАЩИТЫ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 думаете, почему                                       кузнечик зелёный,                         а шмель - пёстрый?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7892" name="Picture 4" descr="Картинка 14 из 677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71546"/>
            <a:ext cx="3571868" cy="3286148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785794"/>
            <a:ext cx="5786478" cy="1714512"/>
          </a:xfrm>
          <a:prstGeom prst="cloudCallout">
            <a:avLst>
              <a:gd name="adj1" fmla="val -9162"/>
              <a:gd name="adj2" fmla="val 20263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Безобидного кузнечика не видно в зеленой траве.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Картинка 7 из 673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857496"/>
            <a:ext cx="5076825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8501122" cy="1857388"/>
          </a:xfrm>
          <a:prstGeom prst="cloudCallout">
            <a:avLst>
              <a:gd name="adj1" fmla="val -21515"/>
              <a:gd name="adj2" fmla="val 12834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Вооруженный жалом шмель не прячется, яркой окраской он как бы предупреждает врагов: не прикасайтесь, а то хуже будет!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914" name="Picture 2" descr="Картинка 29 из 67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7617" y="2857496"/>
            <a:ext cx="5092101" cy="3828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6072230" cy="1857388"/>
          </a:xfrm>
          <a:prstGeom prst="cloudCallout">
            <a:avLst>
              <a:gd name="adj1" fmla="val -10035"/>
              <a:gd name="adj2" fmla="val 17416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Божья коровка в момент опасности выпускает струю едких химических веществ с резким запахом.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07194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178" name="Picture 2" descr="Картинка 33 из 9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857496"/>
            <a:ext cx="5076825" cy="3838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68 из 7491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785794"/>
            <a:ext cx="4714908" cy="2727511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2643182"/>
            <a:ext cx="4500594" cy="1785950"/>
          </a:xfrm>
          <a:prstGeom prst="cloudCallout">
            <a:avLst>
              <a:gd name="adj1" fmla="val -18451"/>
              <a:gd name="adj2" fmla="val 864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 же узнать, какое из этих животных — насекомое?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500562" y="4929198"/>
            <a:ext cx="4357718" cy="1785950"/>
          </a:xfrm>
          <a:prstGeom prst="cloudCallout">
            <a:avLst>
              <a:gd name="adj1" fmla="val 8774"/>
              <a:gd name="adj2" fmla="val -1173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Посмотри на меня. Я – насекомое.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508" name="Picture 4" descr="Картинка 56 из 749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072074"/>
            <a:ext cx="1143008" cy="1211588"/>
          </a:xfrm>
          <a:prstGeom prst="rect">
            <a:avLst/>
          </a:prstGeom>
          <a:noFill/>
        </p:spPr>
      </p:pic>
      <p:pic>
        <p:nvPicPr>
          <p:cNvPr id="21512" name="Picture 8" descr="Картинка 104 из 749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071546"/>
            <a:ext cx="1500198" cy="121228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285852" y="428604"/>
            <a:ext cx="7143800" cy="5357850"/>
          </a:xfrm>
          <a:prstGeom prst="cloudCallout">
            <a:avLst>
              <a:gd name="adj1" fmla="val 20099"/>
              <a:gd name="adj2" fmla="val 10454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Вредители </a:t>
            </a:r>
          </a:p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Поедают стебли, корни, листья, плоды растений (бабочка – капустница, колорадский жук, луковая и морковная муха)</a:t>
            </a:r>
          </a:p>
          <a:p>
            <a:pPr algn="just"/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НО!</a:t>
            </a:r>
            <a:endParaRPr lang="ru-RU" sz="7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000100" y="142852"/>
            <a:ext cx="7929618" cy="5500726"/>
          </a:xfrm>
          <a:prstGeom prst="cloudCallout">
            <a:avLst>
              <a:gd name="adj1" fmla="val 20099"/>
              <a:gd name="adj2" fmla="val 10454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природы нет полезных и вредных животных!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Каждое из них тесно связано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другими растениями и животными и необходимо для их жизни!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pic>
        <p:nvPicPr>
          <p:cNvPr id="6" name="Picture 4" descr="Картинка 14 из 3230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00438"/>
            <a:ext cx="3168397" cy="3357562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6500858" cy="2143140"/>
          </a:xfrm>
          <a:prstGeom prst="cloudCallout">
            <a:avLst>
              <a:gd name="adj1" fmla="val -11997"/>
              <a:gd name="adj2" fmla="val 1471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 количеству видов насекомые – самая богатая группа животных в мире. Они составляют 70 – 75 % всех видов животных, населяющих Землю.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143372" y="2285992"/>
          <a:ext cx="4857784" cy="4572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8 из 1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786314" y="857232"/>
            <a:ext cx="4214842" cy="1643074"/>
          </a:xfrm>
          <a:prstGeom prst="cloudCallout">
            <a:avLst>
              <a:gd name="adj1" fmla="val 16180"/>
              <a:gd name="adj2" fmla="val 196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Спинка в веснушках.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Ах, как неловко!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покраснела...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3076" name="Picture 4" descr="Картинка 245 из 9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42844" y="2431420"/>
            <a:ext cx="5072098" cy="4307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286412" cy="1643074"/>
          </a:xfrm>
          <a:prstGeom prst="cloudCallout">
            <a:avLst>
              <a:gd name="adj1" fmla="val -23552"/>
              <a:gd name="adj2" fmla="val 220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 погаснет, то зажжётся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Ночью в роще огонёк.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Угадай, как он зовётся?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Золотистый...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2050" name="Picture 2" descr="Картинка 42 из 55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500306"/>
            <a:ext cx="5959757" cy="4214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643438" y="857232"/>
            <a:ext cx="4357718" cy="1714512"/>
          </a:xfrm>
          <a:prstGeom prst="cloudCallout">
            <a:avLst>
              <a:gd name="adj1" fmla="val 17842"/>
              <a:gd name="adj2" fmla="val 1923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ромашку у ворот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Опустился вертолёт –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Золотистые глаза.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же это?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1026" name="Picture 2" descr="Картинка 41 из 165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2571744"/>
            <a:ext cx="5438183" cy="4167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286412" cy="1643074"/>
          </a:xfrm>
          <a:prstGeom prst="cloudCallout">
            <a:avLst>
              <a:gd name="adj1" fmla="val -23552"/>
              <a:gd name="adj2" fmla="val 220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Долгорукий старичок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уголке сплёл гамачок.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Приглашает: «Мошки!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Отдохните, крошки!»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62466" name="Picture 2" descr="Картинка 29 из 44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906198" y="2357430"/>
            <a:ext cx="5104452" cy="4381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2643174" y="857232"/>
            <a:ext cx="6357982" cy="1643074"/>
          </a:xfrm>
          <a:prstGeom prst="cloudCallout">
            <a:avLst>
              <a:gd name="adj1" fmla="val 16180"/>
              <a:gd name="adj2" fmla="val 196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Спал цветок и вдруг проснулся –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Больше спать не захотел.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Шевельнулся, встрепенулся,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Взвился вверх и улетел.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61442" name="Picture 2" descr="Картинка 33 из 725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643182"/>
            <a:ext cx="5457590" cy="4095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286412" cy="1643074"/>
          </a:xfrm>
          <a:prstGeom prst="cloudCallout">
            <a:avLst>
              <a:gd name="adj1" fmla="val -23552"/>
              <a:gd name="adj2" fmla="val 220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Летит, пищит,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Ножки длинные тащит,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Случай не упустит: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Сядет и укусит.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60418" name="Picture 2" descr="Картинка 1 из 217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321711"/>
            <a:ext cx="5214942" cy="434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Картинка 500 из 674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71546"/>
            <a:ext cx="6000760" cy="557216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72132" y="5500702"/>
            <a:ext cx="357186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БАБОЧКА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 rot="16200000" flipH="1">
            <a:off x="4071934" y="5143512"/>
            <a:ext cx="428628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786050" y="6215082"/>
            <a:ext cx="1214446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НОГИ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86182" y="5715016"/>
            <a:ext cx="1071570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ГРУДЬ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4500570"/>
            <a:ext cx="1357322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ГОЛОВА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72132" y="3143248"/>
            <a:ext cx="1285884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УСИКИ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6072206"/>
            <a:ext cx="1643074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БРЮШКО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1928802"/>
            <a:ext cx="1643074" cy="5000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КРЫЛЬЯ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" name="Выноска-облако 19"/>
          <p:cNvSpPr/>
          <p:nvPr/>
        </p:nvSpPr>
        <p:spPr>
          <a:xfrm>
            <a:off x="5572132" y="928670"/>
            <a:ext cx="3429024" cy="1643074"/>
          </a:xfrm>
          <a:prstGeom prst="cloudCallout">
            <a:avLst>
              <a:gd name="adj1" fmla="val 32458"/>
              <a:gd name="adj2" fmla="val -319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Шевелились у цветка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Все четыре лепестка.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Я сорвать его хотел, —</a:t>
            </a:r>
            <a:b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</a:rPr>
              <a:t>Он вспорхнул и улетел.</a:t>
            </a:r>
            <a:endParaRPr lang="ru-RU" sz="1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786314" y="857232"/>
            <a:ext cx="4214842" cy="1643074"/>
          </a:xfrm>
          <a:prstGeom prst="cloudCallout">
            <a:avLst>
              <a:gd name="adj1" fmla="val 16180"/>
              <a:gd name="adj2" fmla="val 1965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Прыгает пружинка – 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Зелёная спинка –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травы на былинку,</a:t>
            </a:r>
          </a:p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ветку на тропинку.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pic>
        <p:nvPicPr>
          <p:cNvPr id="64514" name="Picture 2" descr="Картинка 3 из 65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2500306"/>
            <a:ext cx="5404251" cy="423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643042" y="6286520"/>
            <a:ext cx="7358114" cy="428628"/>
          </a:xfrm>
          <a:prstGeom prst="cloudCallout">
            <a:avLst>
              <a:gd name="adj1" fmla="val -52296"/>
              <a:gd name="adj2" fmla="val -2715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из них не является насекомым?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718050"/>
            <a:ext cx="1408113" cy="2139950"/>
          </a:xfrm>
          <a:prstGeom prst="rect">
            <a:avLst/>
          </a:prstGeom>
          <a:noFill/>
        </p:spPr>
      </p:pic>
      <p:pic>
        <p:nvPicPr>
          <p:cNvPr id="6" name="Picture 4" descr="Картинка 245 из 9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929322" y="785794"/>
            <a:ext cx="2643206" cy="1880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Картинка 42 из 55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643050"/>
            <a:ext cx="2626315" cy="185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Картинка 41 из 165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642918"/>
            <a:ext cx="2591736" cy="198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 descr="Картинка 29 из 440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143116"/>
            <a:ext cx="2357453" cy="2023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Картинка 33 из 7257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6429388" y="3286124"/>
            <a:ext cx="2571768" cy="1930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Картинка 1 из 2178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4286256"/>
            <a:ext cx="2214578" cy="1845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2" descr="Картинка 3 из 655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74" y="3143248"/>
            <a:ext cx="2357455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Картинка 500 из 674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00694" y="3071810"/>
            <a:ext cx="3643306" cy="3395007"/>
          </a:xfrm>
          <a:prstGeom prst="rect">
            <a:avLst/>
          </a:prstGeom>
          <a:noFill/>
        </p:spPr>
      </p:pic>
      <p:sp>
        <p:nvSpPr>
          <p:cNvPr id="6" name="Блок-схема: процесс 5"/>
          <p:cNvSpPr/>
          <p:nvPr/>
        </p:nvSpPr>
        <p:spPr>
          <a:xfrm>
            <a:off x="5572132" y="5929330"/>
            <a:ext cx="857256" cy="571504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 rot="5400000">
            <a:off x="6607983" y="5679297"/>
            <a:ext cx="214314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Выноска-облако 19"/>
          <p:cNvSpPr/>
          <p:nvPr/>
        </p:nvSpPr>
        <p:spPr>
          <a:xfrm>
            <a:off x="3143240" y="4857760"/>
            <a:ext cx="2643206" cy="1785950"/>
          </a:xfrm>
          <a:prstGeom prst="cloudCallout">
            <a:avLst>
              <a:gd name="adj1" fmla="val -75437"/>
              <a:gd name="adj2" fmla="val -2930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всех насекомых шесть ног.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pic>
        <p:nvPicPr>
          <p:cNvPr id="22530" name="Picture 2" descr="Картинка 125 из 161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1000108"/>
            <a:ext cx="3929090" cy="3571900"/>
          </a:xfrm>
          <a:prstGeom prst="rect">
            <a:avLst/>
          </a:prstGeom>
          <a:noFill/>
        </p:spPr>
      </p:pic>
      <p:pic>
        <p:nvPicPr>
          <p:cNvPr id="22532" name="Picture 4" descr="Картинка 189 из 977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1214422"/>
            <a:ext cx="3643338" cy="1633693"/>
          </a:xfrm>
          <a:prstGeom prst="rect">
            <a:avLst/>
          </a:prstGeom>
          <a:noFill/>
        </p:spPr>
      </p:pic>
      <p:sp>
        <p:nvSpPr>
          <p:cNvPr id="28" name="Выноска-облако 27"/>
          <p:cNvSpPr/>
          <p:nvPr/>
        </p:nvSpPr>
        <p:spPr>
          <a:xfrm>
            <a:off x="6286512" y="1071546"/>
            <a:ext cx="2714644" cy="1571636"/>
          </a:xfrm>
          <a:prstGeom prst="cloudCallout">
            <a:avLst>
              <a:gd name="adj1" fmla="val -78952"/>
              <a:gd name="adj2" fmla="val -339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тоже насекомые.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22 из 749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бабочка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2 из 161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стрекоза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0 из 7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707233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богомол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31 из 97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7311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643702" y="5572140"/>
            <a:ext cx="2357454" cy="1143008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божья коровка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470</Words>
  <PresentationFormat>Экран (4:3)</PresentationFormat>
  <Paragraphs>97</Paragraphs>
  <Slides>42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Мир вокруг нас</vt:lpstr>
      <vt:lpstr>Слайд 2</vt:lpstr>
      <vt:lpstr>Слайд 3</vt:lpstr>
      <vt:lpstr>БАБОЧКА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ALEX</cp:lastModifiedBy>
  <cp:revision>6</cp:revision>
  <dcterms:modified xsi:type="dcterms:W3CDTF">2012-03-27T19:03:15Z</dcterms:modified>
</cp:coreProperties>
</file>